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323" r:id="rId2"/>
    <p:sldId id="256" r:id="rId3"/>
    <p:sldId id="260" r:id="rId4"/>
    <p:sldId id="261" r:id="rId5"/>
    <p:sldId id="262" r:id="rId6"/>
    <p:sldId id="257" r:id="rId7"/>
    <p:sldId id="309" r:id="rId8"/>
    <p:sldId id="311" r:id="rId9"/>
    <p:sldId id="313" r:id="rId10"/>
    <p:sldId id="315" r:id="rId11"/>
    <p:sldId id="320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J4RtUl84u0vlUSr7nZ9udg==" hashData="rtskM9nbfqWzexMEocHXEGR+zbc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54"/>
  </p:normalViewPr>
  <p:slideViewPr>
    <p:cSldViewPr>
      <p:cViewPr>
        <p:scale>
          <a:sx n="100" d="100"/>
          <a:sy n="10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17/05/2017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17/05/2017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17/05/2017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17/05/2017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17/05/2017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17/05/2017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17/05/2017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17/05/2017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Module 2 Integrated Learning Activity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Map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1782501"/>
            <a:ext cx="4928235" cy="450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8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Coordination and Referral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Essential to ensure actions are effective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Coordinate with the relevant lead component or focal point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The relevant lead component or focal point will take the lead in the referral processes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http://crosspointechurchdotme.files.wordpress.com/2014/03/shutterstock_111592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52213"/>
            <a:ext cx="3119755" cy="20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2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Engaging the Local Community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Consult respectfully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and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sensitively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nvolve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vulnerable and marginalized groups 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Engage local community in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activities of the mission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and encourage local ownership 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Clearly communicate mission’s role, mandate and </a:t>
            </a:r>
            <a:r>
              <a:rPr lang="en-US" sz="2400" dirty="0" smtClean="0">
                <a:latin typeface="Century Gothic"/>
                <a:cs typeface="Century Gothic"/>
              </a:rPr>
              <a:t>actions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http://www.journalismdegree.com/wp-content/uploads/news-confer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94200"/>
            <a:ext cx="3032381" cy="202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9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Take Action </a:t>
            </a:r>
            <a:r>
              <a:rPr lang="mr-IN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–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Prevent, Respond, Intervene!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charset="2"/>
              <a:buChar char="§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Be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alert to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potential and actual threats </a:t>
            </a:r>
          </a:p>
          <a:p>
            <a:pPr marL="342900" lvl="0" indent="-342900">
              <a:buFont typeface="Wingdings" charset="2"/>
              <a:buChar char="§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Be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proactive to prevent threats from becoming real</a:t>
            </a:r>
          </a:p>
          <a:p>
            <a:pPr marL="342900" lvl="0" indent="-342900">
              <a:buFont typeface="Wingdings" charset="2"/>
              <a:buChar char="§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Follow the situation where threats have been identified</a:t>
            </a:r>
          </a:p>
          <a:p>
            <a:pPr marL="342900" lvl="0" indent="-342900">
              <a:buFont typeface="Wingdings" charset="2"/>
              <a:buChar char="§"/>
            </a:pPr>
            <a:r>
              <a:rPr lang="en-GB" sz="2400" dirty="0">
                <a:latin typeface="Century Gothic" charset="0"/>
                <a:ea typeface="Century Gothic" charset="0"/>
                <a:cs typeface="Century Gothic" charset="0"/>
              </a:rPr>
              <a:t>Respond, intervene in situations when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threats become real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Picture 2" descr="Salute pic 2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r="13014" b="20893"/>
          <a:stretch/>
        </p:blipFill>
        <p:spPr>
          <a:xfrm>
            <a:off x="5524119" y="4191000"/>
            <a:ext cx="2972562" cy="1986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34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2667000"/>
            <a:ext cx="8153400" cy="1977390"/>
            <a:chOff x="609600" y="2142669"/>
            <a:chExt cx="8153400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609600" y="3515104"/>
              <a:ext cx="8153400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750" dirty="0" smtClean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 Protecting Civilians </a:t>
              </a:r>
              <a:r>
                <a:rPr lang="mr-IN" sz="2750" dirty="0" smtClean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–</a:t>
              </a:r>
              <a:r>
                <a:rPr lang="en-US" sz="2750" dirty="0" smtClean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 “A Shared Responsibility”</a:t>
              </a:r>
              <a:endParaRPr lang="en-US" sz="275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5395991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spc="300" dirty="0" smtClean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Integrated Learning Activity</a:t>
              </a:r>
              <a:endParaRPr lang="en-US" sz="32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2: Mandated Tasks of United Nations Peacekeeping Operations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It is part of your job to implement the mandate and contribute to the success of the mission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You must know how to contribute to all mandated tasks – whether this is your primary/core function or you play a support role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what is meant by “a shared </a:t>
            </a:r>
            <a:r>
              <a:rPr lang="en-US" sz="2400" dirty="0" smtClean="0">
                <a:solidFill>
                  <a:srgbClr val="8D9C36"/>
                </a:solidFill>
                <a:latin typeface="Century Gothic" charset="0"/>
                <a:ea typeface="Century Gothic" charset="0"/>
                <a:cs typeface="Century Gothic" charset="0"/>
              </a:rPr>
              <a:t>responsibility”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 charset="0"/>
                <a:ea typeface="Century Gothic" charset="0"/>
                <a:cs typeface="Century Gothic" charset="0"/>
              </a:rPr>
              <a:t>Identify </a:t>
            </a:r>
            <a:r>
              <a:rPr lang="en-US" sz="2400" dirty="0">
                <a:solidFill>
                  <a:srgbClr val="8D9C36"/>
                </a:solidFill>
                <a:latin typeface="Century Gothic" charset="0"/>
                <a:ea typeface="Century Gothic" charset="0"/>
                <a:cs typeface="Century Gothic" charset="0"/>
              </a:rPr>
              <a:t>information for assessing vulnerabilities and threats, reporting and response </a:t>
            </a:r>
            <a:r>
              <a:rPr lang="en-US" sz="2400" dirty="0" smtClean="0">
                <a:solidFill>
                  <a:srgbClr val="8D9C36"/>
                </a:solidFill>
                <a:latin typeface="Century Gothic" charset="0"/>
                <a:ea typeface="Century Gothic" charset="0"/>
                <a:cs typeface="Century Gothic" charset="0"/>
              </a:rPr>
              <a:t>planning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 charset="0"/>
                <a:ea typeface="Century Gothic" charset="0"/>
                <a:cs typeface="Century Gothic" charset="0"/>
              </a:rPr>
              <a:t>Identify </a:t>
            </a:r>
            <a:r>
              <a:rPr lang="en-US" sz="2400" dirty="0">
                <a:solidFill>
                  <a:srgbClr val="8D9C36"/>
                </a:solidFill>
                <a:latin typeface="Century Gothic" charset="0"/>
                <a:ea typeface="Century Gothic" charset="0"/>
                <a:cs typeface="Century Gothic" charset="0"/>
              </a:rPr>
              <a:t>actions for a POC </a:t>
            </a:r>
            <a:r>
              <a:rPr lang="en-US" sz="2400" dirty="0" smtClean="0">
                <a:solidFill>
                  <a:srgbClr val="8D9C36"/>
                </a:solidFill>
                <a:latin typeface="Century Gothic" charset="0"/>
                <a:ea typeface="Century Gothic" charset="0"/>
                <a:cs typeface="Century Gothic" charset="0"/>
              </a:rPr>
              <a:t>strategy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 charset="0"/>
                <a:ea typeface="Century Gothic" charset="0"/>
                <a:cs typeface="Century Gothic" charset="0"/>
              </a:rPr>
              <a:t>List </a:t>
            </a:r>
            <a:r>
              <a:rPr lang="en-GB" sz="2400" dirty="0">
                <a:solidFill>
                  <a:srgbClr val="8D9C36"/>
                </a:solidFill>
                <a:latin typeface="Century Gothic" charset="0"/>
                <a:ea typeface="Century Gothic" charset="0"/>
                <a:cs typeface="Century Gothic" charset="0"/>
              </a:rPr>
              <a:t>actions to </a:t>
            </a:r>
            <a:r>
              <a:rPr lang="en-US" sz="2400" dirty="0">
                <a:solidFill>
                  <a:srgbClr val="8D9C36"/>
                </a:solidFill>
                <a:latin typeface="Century Gothic" charset="0"/>
                <a:ea typeface="Century Gothic" charset="0"/>
                <a:cs typeface="Century Gothic" charset="0"/>
              </a:rPr>
              <a:t>take in day-to-day work </a:t>
            </a:r>
            <a:endParaRPr lang="en-US" sz="2400" dirty="0">
              <a:solidFill>
                <a:srgbClr val="8D9C36"/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4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Lesson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 Shared Responsibility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What Individual Peacekeeping Personnel Can Do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Situational Awareness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Gathering and Sharing Information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Coordination and Referral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Engaging the Local Community</a:t>
            </a:r>
            <a:endParaRPr lang="en-US" sz="2400" spc="-2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Take Action </a:t>
            </a:r>
            <a:r>
              <a:rPr lang="mr-IN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Prevent, Respond, Intervene!</a:t>
            </a:r>
            <a:endParaRPr lang="en-US" sz="2400" spc="-2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dgmt.co.za/files/2013/05/vectorstock_1156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9796"/>
            <a:ext cx="2486465" cy="22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A Shared Responsibility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772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Implementing the mandate is a shared responsibility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All play a role – civilians, military, police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All work together – directly in lead roles and indirectly in support roles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Regardless </a:t>
            </a:r>
            <a:r>
              <a:rPr lang="en-US" sz="2400" dirty="0">
                <a:latin typeface="Century Gothic"/>
                <a:cs typeface="Century Gothic"/>
              </a:rPr>
              <a:t>of the role, the commitment of all is essential for success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What Individual Peacekeeping Personnel Can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Situational Awareness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Gathering and Sharing Information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Coordination and Referral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Engaging the Local Community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Take Action </a:t>
            </a:r>
            <a:r>
              <a:rPr lang="mr-IN" sz="2400" dirty="0" smtClean="0">
                <a:latin typeface="Century Gothic"/>
                <a:cs typeface="Century Gothic"/>
              </a:rPr>
              <a:t>–</a:t>
            </a:r>
            <a:r>
              <a:rPr lang="en-US" sz="2400" dirty="0" smtClean="0">
                <a:latin typeface="Century Gothic"/>
                <a:cs typeface="Century Gothic"/>
              </a:rPr>
              <a:t> Prevent, Respond, Intervene!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Materials 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2" descr="https://ahtrimble.files.wordpress.com/2015/05/payattention.jpg?w=8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iyoudixonlaw.com/wp-content/uploads/2013/02/Gathering-Information-How-to-Reach-Third-Parties-300x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85" y="4572000"/>
            <a:ext cx="183798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rosspointechurchdotme.files.wordpress.com/2014/03/shutterstock_111592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3" y="4558089"/>
            <a:ext cx="183537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journalismdegree.com/wp-content/uploads/news-conferen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87" y="4558089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alute pic 2.jpg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r="13014" b="20893"/>
          <a:stretch/>
        </p:blipFill>
        <p:spPr>
          <a:xfrm>
            <a:off x="7292338" y="4557523"/>
            <a:ext cx="1826262" cy="1205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53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Situational Awareness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7724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Important in facilitating optimal mission responses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Understand the environment in which you are operating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Be aware of surroundings and situations on the ground as they change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Share insights about a situation, especially as it changes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Contribute to integrated </a:t>
            </a:r>
          </a:p>
          <a:p>
            <a:pPr marL="454025">
              <a:spcAft>
                <a:spcPts val="600"/>
              </a:spcAft>
            </a:pPr>
            <a:r>
              <a:rPr lang="en-US" sz="2400" dirty="0">
                <a:latin typeface="Century Gothic"/>
                <a:cs typeface="Century Gothic"/>
              </a:rPr>
              <a:t>mission reporting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https://ahtrimble.files.wordpress.com/2015/05/payattention.jpg?w=8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Gathering and Sharing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Info a matter of life and death in PK context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Gather and feed info into mission’s structures for reporting, analysis and response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Distinguish info relevant to JOC and JMAC from a variety of sources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Build networks and share info through them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Record essential information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Be sensitive when handling</a:t>
            </a:r>
          </a:p>
          <a:p>
            <a:pPr marL="454025"/>
            <a:r>
              <a:rPr lang="en-US" sz="2400" dirty="0">
                <a:latin typeface="Century Gothic"/>
                <a:cs typeface="Century Gothic"/>
              </a:rPr>
              <a:t>information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http://www.ciyoudixonlaw.com/wp-content/uploads/2013/02/Gathering-Information-How-to-Reach-Third-Parties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74" y="4404613"/>
            <a:ext cx="3009326" cy="19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87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495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102</cp:revision>
  <dcterms:created xsi:type="dcterms:W3CDTF">2015-12-09T18:20:24Z</dcterms:created>
  <dcterms:modified xsi:type="dcterms:W3CDTF">2017-05-17T15:55:29Z</dcterms:modified>
</cp:coreProperties>
</file>